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61" r:id="rId7"/>
    <p:sldId id="263" r:id="rId8"/>
    <p:sldId id="264" r:id="rId9"/>
    <p:sldId id="265" r:id="rId10"/>
    <p:sldId id="269" r:id="rId11"/>
    <p:sldId id="275" r:id="rId12"/>
    <p:sldId id="271" r:id="rId13"/>
    <p:sldId id="272" r:id="rId14"/>
    <p:sldId id="273" r:id="rId15"/>
    <p:sldId id="274" r:id="rId16"/>
    <p:sldId id="276" r:id="rId17"/>
    <p:sldId id="277" r:id="rId18"/>
    <p:sldId id="270" r:id="rId19"/>
    <p:sldId id="266" r:id="rId20"/>
    <p:sldId id="267" r:id="rId21"/>
    <p:sldId id="262" r:id="rId22"/>
    <p:sldId id="278" r:id="rId23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72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479E97-D76B-438C-962A-729BE95D16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7D4FF2-0F6B-486B-9499-67C862FC9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F01F0-6D27-4F6A-9160-60E00F5BAE17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320834-8A03-4C3B-893D-CD2CCCB24A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C4356C-9554-4A60-862B-0E06042727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0FA7A-F5B6-4221-96BF-82B8456D5959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309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D2F83-8CFB-4AA9-872E-E70897F2818B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754E8-DA86-431F-90CA-9DC1F6B3C19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90077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501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616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3608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348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5137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6378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6939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3678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6072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3893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134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895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982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2143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14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123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5385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275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1260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74F4861-4FA9-48FC-9A04-25A7AF716F51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8" name="직선 연결선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1F02-812A-4DB5-A638-0A0ABDF4B6CE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686134-D4ED-42C8-954C-7EE6B48D8B9E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75DC6B-6962-464E-980E-2A3A8DE3C5AD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3CF579-A0FF-4EBD-A0E7-51E99EB728F1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7" name="직선 연결선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93A800-6341-4517-96DE-D71C897C624D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A36ABB-C01A-414E-91E3-724C3F36AD81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9E69FB-A9D2-4B87-A9BE-09D02F61A3FC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9E397-AEB9-4BC9-BA4A-5EEE8A1128B0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4F5765-0B77-4450-B318-44C19D559865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E71B57-785E-4351-87E6-E84BF6075D47}" type="datetime1">
              <a:rPr lang="ko-KR" altLang="en-US" noProof="0" smtClean="0"/>
              <a:t>2021-06-23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fld id="{9569F49A-F095-4E66-8B8B-C5882D22C931}" type="datetime1">
              <a:rPr lang="ko-KR" altLang="en-US" noProof="0" smtClean="0"/>
              <a:t>2021-06-23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abs/1409.1556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jow/-AI-/blob/main/ART/Neural_Style_Transfer_with_Eager_Execution_(1)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rtjow/-AI-/blob/main/ART/Style_Transfer_Tutorial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08.06576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연결선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423" y="2352501"/>
            <a:ext cx="9966960" cy="13258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6600" cap="none" dirty="0" err="1" smtClean="0"/>
              <a:t>가천대</a:t>
            </a:r>
            <a:r>
              <a:rPr lang="ko-KR" altLang="en-US" sz="6600" cap="none" dirty="0" smtClean="0"/>
              <a:t> </a:t>
            </a:r>
            <a:r>
              <a:rPr lang="ko-KR" altLang="en-US" sz="6600" cap="none" dirty="0" err="1" smtClean="0"/>
              <a:t>회화</a:t>
            </a:r>
            <a:r>
              <a:rPr lang="ko-KR" altLang="en-US" sz="6600" cap="none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6600" cap="none" dirty="0" err="1" smtClean="0"/>
              <a:t>조소과</a:t>
            </a:r>
            <a:r>
              <a:rPr lang="ko-KR" altLang="en-US" sz="6600" cap="none" dirty="0" smtClean="0"/>
              <a:t> </a:t>
            </a:r>
            <a:r>
              <a:rPr lang="en-US" altLang="ko-KR" sz="6600" cap="none" dirty="0" smtClean="0"/>
              <a:t>AI </a:t>
            </a:r>
            <a:r>
              <a:rPr lang="ko-KR" altLang="en-US" sz="6600" cap="none" dirty="0" smtClean="0"/>
              <a:t>특강</a:t>
            </a:r>
            <a:endParaRPr lang="ko-KR" altLang="en-US" sz="6600" cap="none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7842" y="4617392"/>
            <a:ext cx="8767860" cy="704536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00000"/>
              </a:lnSpc>
            </a:pPr>
            <a:r>
              <a:rPr lang="en-US" altLang="ko-KR" sz="2000" dirty="0" smtClean="0"/>
              <a:t>2021-06-22</a:t>
            </a:r>
          </a:p>
          <a:p>
            <a:pPr rtl="0">
              <a:lnSpc>
                <a:spcPct val="100000"/>
              </a:lnSpc>
            </a:pPr>
            <a:r>
              <a:rPr lang="ko-KR" altLang="en-US" sz="2000" dirty="0" smtClean="0"/>
              <a:t>조형래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7"/>
    </mc:Choice>
    <mc:Fallback xmlns="">
      <p:transition spd="slow" advTm="214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Content</a:t>
            </a:r>
            <a:r>
              <a:rPr lang="ko-KR" altLang="en-US" sz="2500" b="1" dirty="0" smtClean="0"/>
              <a:t> </a:t>
            </a:r>
            <a:r>
              <a:rPr lang="en-US" altLang="ko-KR" sz="2500" b="1" dirty="0" smtClean="0"/>
              <a:t>loss</a:t>
            </a:r>
            <a:endParaRPr lang="en-US" altLang="ko-KR" sz="2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14" y="1755804"/>
            <a:ext cx="11401425" cy="45434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2860" y="1074713"/>
            <a:ext cx="5118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두 이미지의 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activation</a:t>
            </a:r>
            <a:r>
              <a:rPr lang="ko-KR" altLang="en-US" dirty="0" smtClean="0"/>
              <a:t> 값이 동</a:t>
            </a:r>
            <a:r>
              <a:rPr lang="ko-KR" altLang="en-US" dirty="0"/>
              <a:t>일</a:t>
            </a:r>
            <a:r>
              <a:rPr lang="ko-KR" altLang="en-US" dirty="0" smtClean="0"/>
              <a:t>하게 </a:t>
            </a:r>
            <a:r>
              <a:rPr lang="ko-KR" altLang="en-US" dirty="0"/>
              <a:t>만든다.</a:t>
            </a:r>
          </a:p>
        </p:txBody>
      </p:sp>
    </p:spTree>
    <p:extLst>
      <p:ext uri="{BB962C8B-B14F-4D97-AF65-F5344CB8AC3E}">
        <p14:creationId xmlns:p14="http://schemas.microsoft.com/office/powerpoint/2010/main" val="37598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33"/>
    </mc:Choice>
    <mc:Fallback xmlns="">
      <p:transition spd="slow" advTm="20783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Content</a:t>
            </a:r>
            <a:r>
              <a:rPr lang="ko-KR" altLang="en-US" sz="2500" b="1" dirty="0" smtClean="0"/>
              <a:t> </a:t>
            </a:r>
            <a:r>
              <a:rPr lang="en-US" altLang="ko-KR" sz="2500" b="1" dirty="0" smtClean="0"/>
              <a:t>loss</a:t>
            </a:r>
            <a:endParaRPr lang="en-US" altLang="ko-KR" sz="25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49" y="358247"/>
            <a:ext cx="4488875" cy="62250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75" y="380565"/>
            <a:ext cx="5059680" cy="26088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7" y="3348211"/>
            <a:ext cx="3803419" cy="7653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396" y="4486274"/>
            <a:ext cx="3571875" cy="628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306" y="5502245"/>
            <a:ext cx="4801207" cy="75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553"/>
    </mc:Choice>
    <mc:Fallback xmlns="">
      <p:transition spd="slow" advTm="22855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Style</a:t>
            </a:r>
            <a:r>
              <a:rPr lang="ko-KR" altLang="en-US" sz="2500" b="1" dirty="0" smtClean="0"/>
              <a:t> </a:t>
            </a:r>
            <a:r>
              <a:rPr lang="en-US" altLang="ko-KR" sz="2500" b="1" dirty="0" smtClean="0"/>
              <a:t>loss</a:t>
            </a:r>
            <a:endParaRPr lang="en-US" altLang="ko-KR" sz="25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86" y="328143"/>
            <a:ext cx="5378335" cy="61901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27" y="1746798"/>
            <a:ext cx="3807057" cy="13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01"/>
    </mc:Choice>
    <mc:Fallback xmlns="">
      <p:transition spd="slow" advTm="8840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Total</a:t>
            </a:r>
            <a:r>
              <a:rPr lang="ko-KR" altLang="en-US" sz="2500" b="1" dirty="0" smtClean="0"/>
              <a:t> </a:t>
            </a:r>
            <a:r>
              <a:rPr lang="en-US" altLang="ko-KR" sz="2500" b="1" dirty="0" smtClean="0"/>
              <a:t>loss</a:t>
            </a:r>
            <a:endParaRPr lang="en-US" altLang="ko-KR" sz="2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259" y="590596"/>
            <a:ext cx="6602123" cy="57967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13" y="3113810"/>
            <a:ext cx="4478743" cy="4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5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97"/>
    </mc:Choice>
    <mc:Fallback xmlns="">
      <p:transition spd="slow" advTm="11349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ser-images.githubusercontent.com/47182864/74012370-7186bb80-49cd-11ea-930a-556839e36b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87" y="457201"/>
            <a:ext cx="10159001" cy="591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84049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595"/>
    </mc:Choice>
    <mc:Fallback xmlns="">
      <p:transition spd="slow" advTm="30459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CNN model: VGG19</a:t>
            </a:r>
          </a:p>
        </p:txBody>
      </p:sp>
      <p:pic>
        <p:nvPicPr>
          <p:cNvPr id="4098" name="Picture 2" descr="https://user-images.githubusercontent.com/47182864/74012424-911de400-49cd-11ea-8cdf-ca9dc89cf1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68" y="387892"/>
            <a:ext cx="6177950" cy="620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7927" y="1360162"/>
            <a:ext cx="51483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333333"/>
                </a:solidFill>
                <a:latin typeface="Nanum Gothic"/>
              </a:rPr>
              <a:t>CNN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모델로 </a:t>
            </a:r>
            <a:r>
              <a:rPr lang="en-US" altLang="ko-KR" dirty="0">
                <a:solidFill>
                  <a:srgbClr val="428BCA"/>
                </a:solidFill>
                <a:latin typeface="Nanum Gothic"/>
                <a:hlinkClick r:id="rId4"/>
              </a:rPr>
              <a:t>VGG </a:t>
            </a:r>
            <a:r>
              <a:rPr lang="en-US" altLang="ko-KR" dirty="0" smtClean="0">
                <a:solidFill>
                  <a:srgbClr val="428BCA"/>
                </a:solidFill>
                <a:latin typeface="Nanum Gothic"/>
                <a:hlinkClick r:id="rId4"/>
              </a:rPr>
              <a:t>19</a:t>
            </a:r>
            <a:r>
              <a:rPr lang="en-US" altLang="ko-KR" dirty="0" smtClean="0">
                <a:solidFill>
                  <a:srgbClr val="333333"/>
                </a:solidFill>
                <a:latin typeface="Nanum Gothic"/>
              </a:rPr>
              <a:t>(</a:t>
            </a:r>
            <a:r>
              <a:rPr lang="ko-KR" altLang="en-US" dirty="0"/>
              <a:t>총 </a:t>
            </a:r>
            <a:r>
              <a:rPr lang="en-US" altLang="ko-KR" dirty="0"/>
              <a:t>16</a:t>
            </a:r>
            <a:r>
              <a:rPr lang="ko-KR" altLang="en-US" dirty="0"/>
              <a:t>개의 </a:t>
            </a:r>
            <a:r>
              <a:rPr lang="en-US" altLang="ko-KR" dirty="0"/>
              <a:t>convolution layer, 5</a:t>
            </a:r>
            <a:r>
              <a:rPr lang="ko-KR" altLang="en-US" dirty="0"/>
              <a:t>개의 </a:t>
            </a:r>
            <a:r>
              <a:rPr lang="en-US" altLang="ko-KR" dirty="0"/>
              <a:t>pooling layer, 3</a:t>
            </a:r>
            <a:r>
              <a:rPr lang="ko-KR" altLang="en-US" dirty="0"/>
              <a:t>개의 </a:t>
            </a:r>
            <a:r>
              <a:rPr lang="en-US" altLang="ko-KR" dirty="0"/>
              <a:t>fully connected layer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 구성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네트워크 사용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16</a:t>
            </a:r>
            <a:r>
              <a:rPr lang="ko-KR" altLang="en-US" dirty="0"/>
              <a:t>개의 </a:t>
            </a:r>
            <a:r>
              <a:rPr lang="en-US" altLang="ko-KR" dirty="0"/>
              <a:t>convolution layer</a:t>
            </a:r>
            <a:r>
              <a:rPr lang="ko-KR" altLang="en-US" dirty="0"/>
              <a:t>에서 생성되는 </a:t>
            </a:r>
            <a:r>
              <a:rPr lang="en-US" altLang="ko-KR" dirty="0"/>
              <a:t>feature map</a:t>
            </a:r>
            <a:r>
              <a:rPr lang="ko-KR" altLang="en-US" dirty="0"/>
              <a:t>을 사용해 </a:t>
            </a:r>
            <a:r>
              <a:rPr lang="en-US" altLang="ko-KR" dirty="0"/>
              <a:t>style loss</a:t>
            </a:r>
            <a:r>
              <a:rPr lang="ko-KR" altLang="en-US" dirty="0"/>
              <a:t>와 </a:t>
            </a:r>
            <a:r>
              <a:rPr lang="en-US" altLang="ko-KR" dirty="0"/>
              <a:t>content loss</a:t>
            </a:r>
            <a:r>
              <a:rPr lang="ko-KR" altLang="en-US" dirty="0"/>
              <a:t>를 계산한다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fully </a:t>
            </a:r>
            <a:r>
              <a:rPr lang="en-US" altLang="ko-KR" dirty="0"/>
              <a:t>connected layer</a:t>
            </a:r>
            <a:r>
              <a:rPr lang="ko-KR" altLang="en-US" dirty="0"/>
              <a:t>는 사용하지 </a:t>
            </a:r>
            <a:r>
              <a:rPr lang="ko-KR" altLang="en-US" dirty="0" smtClean="0"/>
              <a:t>않고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 </a:t>
            </a:r>
            <a:r>
              <a:rPr lang="en-US" altLang="ko-KR" dirty="0"/>
              <a:t>image reconstruction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max </a:t>
            </a:r>
            <a:r>
              <a:rPr lang="en-US" altLang="ko-KR" dirty="0"/>
              <a:t>pooling</a:t>
            </a:r>
            <a:r>
              <a:rPr lang="ko-KR" altLang="en-US" dirty="0"/>
              <a:t>보다는 </a:t>
            </a:r>
            <a:r>
              <a:rPr lang="en-US" altLang="ko-KR" dirty="0"/>
              <a:t>average pooling</a:t>
            </a:r>
            <a:r>
              <a:rPr lang="ko-KR" altLang="en-US" dirty="0"/>
              <a:t>을 </a:t>
            </a:r>
            <a:r>
              <a:rPr lang="ko-KR" altLang="en-US" dirty="0" smtClean="0"/>
              <a:t>사용함으로서 그림이 </a:t>
            </a:r>
            <a:r>
              <a:rPr lang="ko-KR" altLang="en-US" dirty="0"/>
              <a:t>조금 더 자연스럽고 </a:t>
            </a:r>
            <a:r>
              <a:rPr lang="ko-KR" altLang="en-US" dirty="0" smtClean="0"/>
              <a:t>좋아 보이는 </a:t>
            </a:r>
            <a:r>
              <a:rPr lang="ko-KR" altLang="en-US" dirty="0"/>
              <a:t>결과로 나오기 </a:t>
            </a:r>
            <a:r>
              <a:rPr lang="ko-KR" altLang="en-US" dirty="0" smtClean="0"/>
              <a:t>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792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64"/>
    </mc:Choice>
    <mc:Fallback xmlns="">
      <p:transition spd="slow" advTm="15396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Generated image</a:t>
            </a:r>
            <a:r>
              <a:rPr lang="ko-KR" altLang="en-US" sz="2500" b="1" dirty="0"/>
              <a:t> </a:t>
            </a:r>
            <a:r>
              <a:rPr lang="ko-KR" altLang="en-US" sz="2500" b="1" dirty="0" smtClean="0"/>
              <a:t>얻는 방법</a:t>
            </a:r>
            <a:endParaRPr lang="en-US" altLang="ko-KR" sz="2500" b="1" dirty="0"/>
          </a:p>
        </p:txBody>
      </p:sp>
      <p:sp>
        <p:nvSpPr>
          <p:cNvPr id="35" name="직사각형 34"/>
          <p:cNvSpPr/>
          <p:nvPr/>
        </p:nvSpPr>
        <p:spPr>
          <a:xfrm>
            <a:off x="1584960" y="1033977"/>
            <a:ext cx="982010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6666"/>
                </a:solidFill>
                <a:latin typeface="Noto Sans"/>
              </a:rPr>
              <a:t>1. Content image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를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로드</a:t>
            </a:r>
            <a:endParaRPr lang="en-US" altLang="ko-KR" dirty="0">
              <a:solidFill>
                <a:srgbClr val="666666"/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6666"/>
                </a:solidFill>
                <a:latin typeface="Noto Sans"/>
              </a:rPr>
              <a:t>2. Style image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를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로드</a:t>
            </a:r>
            <a:endParaRPr lang="en-US" altLang="ko-KR" dirty="0">
              <a:solidFill>
                <a:srgbClr val="666666"/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6666"/>
                </a:solidFill>
                <a:latin typeface="Noto Sans"/>
              </a:rPr>
              <a:t>3. Generated image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를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random 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값으로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초기화</a:t>
            </a:r>
            <a:endParaRPr lang="en-US" altLang="ko-KR" dirty="0">
              <a:solidFill>
                <a:srgbClr val="666666"/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6666"/>
                </a:solidFill>
                <a:latin typeface="Noto Sans"/>
              </a:rPr>
              <a:t>4. pre-trained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된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VGG model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을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로드</a:t>
            </a:r>
            <a:endParaRPr lang="en-US" altLang="ko-KR" dirty="0">
              <a:solidFill>
                <a:srgbClr val="666666"/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6666"/>
                </a:solidFill>
                <a:latin typeface="Noto Sans"/>
              </a:rPr>
              <a:t>5. VGG model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에 입력 이미지로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content image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를 입력 및 실행 후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(forward-propagation), content cost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를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계산</a:t>
            </a:r>
            <a:endParaRPr lang="en-US" altLang="ko-KR" dirty="0">
              <a:solidFill>
                <a:srgbClr val="666666"/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6666"/>
                </a:solidFill>
                <a:latin typeface="Noto Sans"/>
              </a:rPr>
              <a:t>6. VGG model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에 입력 이미지로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style image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를 입력 및 실행 후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(forward-propagation), </a:t>
            </a:r>
            <a:r>
              <a:rPr lang="en-US" altLang="ko-KR" dirty="0" smtClean="0">
                <a:solidFill>
                  <a:srgbClr val="666666"/>
                </a:solidFill>
                <a:latin typeface="Noto Sans"/>
              </a:rPr>
              <a:t>style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 cost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를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계산</a:t>
            </a:r>
            <a:endParaRPr lang="en-US" altLang="ko-KR" dirty="0">
              <a:solidFill>
                <a:srgbClr val="666666"/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6666"/>
                </a:solidFill>
                <a:latin typeface="Noto Sans"/>
              </a:rPr>
              <a:t>7. total cost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를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계산</a:t>
            </a:r>
            <a:endParaRPr lang="en-US" altLang="ko-KR" dirty="0">
              <a:solidFill>
                <a:srgbClr val="666666"/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6666"/>
                </a:solidFill>
                <a:latin typeface="Noto Sans"/>
              </a:rPr>
              <a:t>8. total cost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를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minimize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하기 위해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optimizer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를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정의</a:t>
            </a:r>
            <a:endParaRPr lang="en-US" altLang="ko-KR" dirty="0">
              <a:solidFill>
                <a:srgbClr val="666666"/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6666"/>
                </a:solidFill>
                <a:latin typeface="Noto Sans"/>
              </a:rPr>
              <a:t>9. 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학습을 최대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iteration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만큼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수행하고</a:t>
            </a:r>
            <a:r>
              <a:rPr lang="en-US" altLang="ko-KR" dirty="0" smtClean="0">
                <a:solidFill>
                  <a:srgbClr val="666666"/>
                </a:solidFill>
                <a:latin typeface="Noto Sans"/>
              </a:rPr>
              <a:t>,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각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iteration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별로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generated image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를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저장</a:t>
            </a:r>
            <a:endParaRPr lang="en-US" altLang="ko-KR" dirty="0">
              <a:solidFill>
                <a:srgbClr val="666666"/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6666"/>
                </a:solidFill>
                <a:latin typeface="Noto Sans"/>
              </a:rPr>
              <a:t>10. 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마지막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iteration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때 생성된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generated </a:t>
            </a:r>
            <a:r>
              <a:rPr lang="en-US" altLang="ko-KR" dirty="0" smtClean="0">
                <a:solidFill>
                  <a:srgbClr val="666666"/>
                </a:solidFill>
                <a:latin typeface="Noto Sans"/>
              </a:rPr>
              <a:t>image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로 최종 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결과를 </a:t>
            </a:r>
            <a:r>
              <a:rPr lang="ko-KR" altLang="en-US" dirty="0" smtClean="0">
                <a:solidFill>
                  <a:srgbClr val="666666"/>
                </a:solidFill>
                <a:latin typeface="Noto Sans"/>
              </a:rPr>
              <a:t>확인</a:t>
            </a:r>
            <a:endParaRPr lang="en-US" altLang="ko-KR" dirty="0">
              <a:solidFill>
                <a:srgbClr val="666666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6224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55"/>
    </mc:Choice>
    <mc:Fallback xmlns="">
      <p:transition spd="slow" advTm="130455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Array(</a:t>
            </a:r>
            <a:r>
              <a:rPr lang="ko-KR" altLang="en-US" sz="2500" b="1" dirty="0" smtClean="0"/>
              <a:t>배열</a:t>
            </a:r>
            <a:r>
              <a:rPr lang="en-US" altLang="ko-KR" sz="2500" b="1" dirty="0" smtClean="0"/>
              <a:t>)</a:t>
            </a:r>
            <a:endParaRPr lang="en-US" altLang="ko-KR" sz="25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32" y="948266"/>
            <a:ext cx="8665366" cy="493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4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874"/>
    </mc:Choice>
    <mc:Fallback xmlns="">
      <p:transition spd="slow" advTm="14687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실습</a:t>
            </a:r>
            <a:endParaRPr lang="en-US" altLang="ko-KR" sz="2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786" y="517103"/>
            <a:ext cx="5322828" cy="58255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2137" y="5428211"/>
            <a:ext cx="2527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-1</a:t>
            </a:r>
            <a:r>
              <a:rPr lang="ko-KR" altLang="en-US" dirty="0" smtClean="0"/>
              <a:t>승</a:t>
            </a:r>
            <a:r>
              <a:rPr lang="en-US" altLang="ko-KR" dirty="0" smtClean="0"/>
              <a:t>=1/10</a:t>
            </a:r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-6</a:t>
            </a:r>
            <a:r>
              <a:rPr lang="ko-KR" altLang="en-US" dirty="0" smtClean="0"/>
              <a:t>승</a:t>
            </a:r>
            <a:r>
              <a:rPr lang="en-US" altLang="ko-KR" dirty="0" smtClean="0"/>
              <a:t>=1/1,000,000</a:t>
            </a:r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의</a:t>
            </a:r>
            <a:r>
              <a:rPr lang="en-US" altLang="ko-KR" dirty="0" smtClean="0"/>
              <a:t>-2</a:t>
            </a:r>
            <a:r>
              <a:rPr lang="ko-KR" altLang="en-US" dirty="0" smtClean="0"/>
              <a:t>승</a:t>
            </a:r>
            <a:r>
              <a:rPr lang="en-US" altLang="ko-KR" dirty="0" smtClean="0"/>
              <a:t>=1/100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5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29"/>
    </mc:Choice>
    <mc:Fallback xmlns="">
      <p:transition spd="slow" advTm="14112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실습</a:t>
            </a:r>
            <a:endParaRPr lang="en-US" altLang="ko-KR" sz="2500" b="1" dirty="0"/>
          </a:p>
        </p:txBody>
      </p:sp>
      <p:sp>
        <p:nvSpPr>
          <p:cNvPr id="3" name="직사각형 2"/>
          <p:cNvSpPr/>
          <p:nvPr/>
        </p:nvSpPr>
        <p:spPr>
          <a:xfrm>
            <a:off x="623453" y="1635310"/>
            <a:ext cx="108148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스타일)</a:t>
            </a:r>
            <a:r>
              <a:rPr lang="ko-KR" altLang="en-US" sz="1200" dirty="0" err="1"/>
              <a:t>클레</a:t>
            </a:r>
            <a:r>
              <a:rPr lang="ko-KR" altLang="en-US" sz="1200" dirty="0"/>
              <a:t>, 모네, 두부</a:t>
            </a:r>
          </a:p>
          <a:p>
            <a:r>
              <a:rPr lang="ko-KR" altLang="en-US" sz="1200" dirty="0"/>
              <a:t>!</a:t>
            </a:r>
            <a:r>
              <a:rPr lang="ko-KR" altLang="en-US" sz="1200" dirty="0" err="1"/>
              <a:t>wget</a:t>
            </a:r>
            <a:r>
              <a:rPr lang="ko-KR" altLang="en-US" sz="1200" dirty="0"/>
              <a:t> --</a:t>
            </a:r>
            <a:r>
              <a:rPr lang="ko-KR" altLang="en-US" sz="1200" dirty="0" err="1"/>
              <a:t>quiet</a:t>
            </a:r>
            <a:r>
              <a:rPr lang="ko-KR" altLang="en-US" sz="1200" dirty="0"/>
              <a:t> -</a:t>
            </a:r>
            <a:r>
              <a:rPr lang="ko-KR" altLang="en-US" sz="1200" dirty="0" err="1"/>
              <a:t>P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tmp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nst</a:t>
            </a:r>
            <a:r>
              <a:rPr lang="ko-KR" altLang="en-US" sz="1200" dirty="0"/>
              <a:t>/ https://img.hani.co.kr/imgdb/resize/2007/1008/04544065_20071008.JPG</a:t>
            </a:r>
          </a:p>
          <a:p>
            <a:r>
              <a:rPr lang="ko-KR" altLang="en-US" sz="1200" dirty="0"/>
              <a:t>!</a:t>
            </a:r>
            <a:r>
              <a:rPr lang="ko-KR" altLang="en-US" sz="1200" dirty="0" err="1"/>
              <a:t>wget</a:t>
            </a:r>
            <a:r>
              <a:rPr lang="ko-KR" altLang="en-US" sz="1200" dirty="0"/>
              <a:t> --</a:t>
            </a:r>
            <a:r>
              <a:rPr lang="ko-KR" altLang="en-US" sz="1200" dirty="0" err="1"/>
              <a:t>quiet</a:t>
            </a:r>
            <a:r>
              <a:rPr lang="ko-KR" altLang="en-US" sz="1200" dirty="0"/>
              <a:t> -</a:t>
            </a:r>
            <a:r>
              <a:rPr lang="ko-KR" altLang="en-US" sz="1200" dirty="0" err="1"/>
              <a:t>P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tmp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nst</a:t>
            </a:r>
            <a:r>
              <a:rPr lang="ko-KR" altLang="en-US" sz="1200" dirty="0"/>
              <a:t>/ https://gonggam.korea.kr/goNewsRes/attaches/2021.01/11/9f1566d2fb982c6b2508792ed06b98ee.jpg</a:t>
            </a:r>
          </a:p>
          <a:p>
            <a:r>
              <a:rPr lang="ko-KR" altLang="en-US" sz="1200" dirty="0"/>
              <a:t>!</a:t>
            </a:r>
            <a:r>
              <a:rPr lang="ko-KR" altLang="en-US" sz="1200" dirty="0" err="1"/>
              <a:t>wget</a:t>
            </a:r>
            <a:r>
              <a:rPr lang="ko-KR" altLang="en-US" sz="1200" dirty="0"/>
              <a:t> --</a:t>
            </a:r>
            <a:r>
              <a:rPr lang="ko-KR" altLang="en-US" sz="1200" dirty="0" err="1"/>
              <a:t>quiet</a:t>
            </a:r>
            <a:r>
              <a:rPr lang="ko-KR" altLang="en-US" sz="1200" dirty="0"/>
              <a:t> -</a:t>
            </a:r>
            <a:r>
              <a:rPr lang="ko-KR" altLang="en-US" sz="1200" dirty="0" err="1"/>
              <a:t>P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tmp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nst</a:t>
            </a:r>
            <a:r>
              <a:rPr lang="ko-KR" altLang="en-US" sz="1200" dirty="0"/>
              <a:t>/ https://src.hidoc.co.kr/image/lib/2020/8/19/1597827889881_0.jpg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content</a:t>
            </a:r>
            <a:r>
              <a:rPr lang="ko-KR" altLang="en-US" sz="1200" dirty="0"/>
              <a:t>) 시골풍경1, 시골풍경2, </a:t>
            </a:r>
            <a:r>
              <a:rPr lang="ko-KR" altLang="en-US" sz="1200" dirty="0" err="1"/>
              <a:t>홍콩빌라</a:t>
            </a:r>
            <a:endParaRPr lang="ko-KR" altLang="en-US" sz="1200" dirty="0"/>
          </a:p>
          <a:p>
            <a:r>
              <a:rPr lang="ko-KR" altLang="en-US" sz="1200" dirty="0" smtClean="0"/>
              <a:t>!</a:t>
            </a:r>
            <a:r>
              <a:rPr lang="ko-KR" altLang="en-US" sz="1200" dirty="0" err="1" smtClean="0"/>
              <a:t>wget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--</a:t>
            </a:r>
            <a:r>
              <a:rPr lang="ko-KR" altLang="en-US" sz="1200" dirty="0" err="1"/>
              <a:t>quiet</a:t>
            </a:r>
            <a:r>
              <a:rPr lang="ko-KR" altLang="en-US" sz="1200" dirty="0"/>
              <a:t> -</a:t>
            </a:r>
            <a:r>
              <a:rPr lang="ko-KR" altLang="en-US" sz="1200" dirty="0" err="1"/>
              <a:t>P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tmp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nst</a:t>
            </a:r>
            <a:r>
              <a:rPr lang="ko-KR" altLang="en-US" sz="1200" dirty="0"/>
              <a:t>/ https://</a:t>
            </a:r>
            <a:r>
              <a:rPr lang="ko-KR" altLang="en-US" sz="1200" dirty="0" smtClean="0"/>
              <a:t>cdn.crowdpic.net/detail-thumb/thumb_d_634DD73647A7DC190A415272700700F9.jpg</a:t>
            </a:r>
            <a:endParaRPr lang="ko-KR" altLang="en-US" sz="1200" dirty="0"/>
          </a:p>
          <a:p>
            <a:r>
              <a:rPr lang="ko-KR" altLang="en-US" sz="1200" dirty="0"/>
              <a:t>!</a:t>
            </a:r>
            <a:r>
              <a:rPr lang="ko-KR" altLang="en-US" sz="1200" dirty="0" err="1"/>
              <a:t>wget</a:t>
            </a:r>
            <a:r>
              <a:rPr lang="ko-KR" altLang="en-US" sz="1200" dirty="0"/>
              <a:t> --</a:t>
            </a:r>
            <a:r>
              <a:rPr lang="ko-KR" altLang="en-US" sz="1200" dirty="0" err="1"/>
              <a:t>quiet</a:t>
            </a:r>
            <a:r>
              <a:rPr lang="ko-KR" altLang="en-US" sz="1200" dirty="0"/>
              <a:t> -</a:t>
            </a:r>
            <a:r>
              <a:rPr lang="ko-KR" altLang="en-US" sz="1200" dirty="0" err="1"/>
              <a:t>P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tmp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nst</a:t>
            </a:r>
            <a:r>
              <a:rPr lang="ko-KR" altLang="en-US" sz="1200" dirty="0"/>
              <a:t>/ https://i.ytimg.com/vi/h8qIiEzDQqI/hqdefault.jpg</a:t>
            </a:r>
          </a:p>
          <a:p>
            <a:r>
              <a:rPr lang="ko-KR" altLang="en-US" sz="1200" dirty="0"/>
              <a:t>!</a:t>
            </a:r>
            <a:r>
              <a:rPr lang="ko-KR" altLang="en-US" sz="1200" dirty="0" err="1"/>
              <a:t>wget</a:t>
            </a:r>
            <a:r>
              <a:rPr lang="ko-KR" altLang="en-US" sz="1200" dirty="0"/>
              <a:t> --</a:t>
            </a:r>
            <a:r>
              <a:rPr lang="ko-KR" altLang="en-US" sz="1200" dirty="0" err="1"/>
              <a:t>quiet</a:t>
            </a:r>
            <a:r>
              <a:rPr lang="ko-KR" altLang="en-US" sz="1200" dirty="0"/>
              <a:t> -</a:t>
            </a:r>
            <a:r>
              <a:rPr lang="ko-KR" altLang="en-US" sz="1200" dirty="0" err="1"/>
              <a:t>P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tmp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nst</a:t>
            </a:r>
            <a:r>
              <a:rPr lang="ko-KR" altLang="en-US" sz="1200" dirty="0"/>
              <a:t>/ https://ncache.ilbe.com/files/attach/new/20190913/377678/10047983340/11198785795/8a01e183215b11eb92e84037ef5df4f6_11198785930.jpg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14996" y="389836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3"/>
              </a:rPr>
              <a:t>https://github.com/artjow/-AI-/blob/main/ART/Neural_Style_Transfer_with_Eager_Execution_(1).</a:t>
            </a:r>
            <a:r>
              <a:rPr lang="ko-KR" altLang="en-US" dirty="0" smtClean="0">
                <a:hlinkClick r:id="rId3"/>
              </a:rPr>
              <a:t>ipynb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48000" y="54832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4"/>
              </a:rPr>
              <a:t>https://github.com/artjow/-AI-/</a:t>
            </a:r>
            <a:r>
              <a:rPr lang="ko-KR" altLang="en-US" dirty="0" smtClean="0">
                <a:hlinkClick r:id="rId4"/>
              </a:rPr>
              <a:t>blob/main/ART/Style_Transfer_Tutorial.ipynb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8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43"/>
    </mc:Choice>
    <mc:Fallback xmlns="">
      <p:transition spd="slow" advTm="4504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2422" y="2975955"/>
            <a:ext cx="9277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solidFill>
                  <a:srgbClr val="A6B727"/>
                </a:solidFill>
              </a:rPr>
              <a:t>A Neural Algorithm of Artistic Style</a:t>
            </a:r>
          </a:p>
        </p:txBody>
      </p:sp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6"/>
    </mc:Choice>
    <mc:Fallback xmlns="">
      <p:transition spd="slow" advTm="987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A Neural Algorithm of Artistic Style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781175"/>
            <a:ext cx="7562850" cy="3295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60" y="5428211"/>
            <a:ext cx="583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논문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arxiv.org/pdf/1508.06576.pdf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66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1"/>
    </mc:Choice>
    <mc:Fallback xmlns="">
      <p:transition spd="slow" advTm="968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CNN model: feature extraction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6" y="906089"/>
            <a:ext cx="7514707" cy="53036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40881" y="1163782"/>
            <a:ext cx="1197032" cy="534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551025" y="520991"/>
            <a:ext cx="314498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700" dirty="0" smtClean="0">
                <a:solidFill>
                  <a:srgbClr val="222426"/>
                </a:solidFill>
                <a:latin typeface="-apple-system"/>
              </a:rPr>
              <a:t> content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image(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우측 하단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image) 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의 경우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, layer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가 깊어 질수록 원본 대비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detail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한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pixel information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은 소실되지만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high-level image, 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즉 전체적인 윤곽인 건물의 모습은 유지된다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700" dirty="0" smtClean="0">
                <a:solidFill>
                  <a:srgbClr val="222426"/>
                </a:solidFill>
                <a:latin typeface="-apple-system"/>
              </a:rPr>
              <a:t> style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image(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우측 상단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Image)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의 경우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, layer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가 깊어 질수록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style image 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원본에 가까워지게 된다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rgbClr val="222426"/>
                </a:solidFill>
                <a:latin typeface="-apple-system"/>
              </a:rPr>
              <a:t> 이러한 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현상이 발생하는 이유는 같은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layer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의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feature map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의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channel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간 </a:t>
            </a:r>
            <a:r>
              <a:rPr lang="en-US" altLang="ko-KR" sz="1700" dirty="0">
                <a:solidFill>
                  <a:srgbClr val="222426"/>
                </a:solidFill>
                <a:latin typeface="-apple-system"/>
              </a:rPr>
              <a:t>correlation(Gram Matrix)</a:t>
            </a:r>
            <a:r>
              <a:rPr lang="ko-KR" altLang="en-US" sz="1700" dirty="0">
                <a:solidFill>
                  <a:srgbClr val="222426"/>
                </a:solidFill>
                <a:latin typeface="-apple-system"/>
              </a:rPr>
              <a:t>으로 정의하였기 </a:t>
            </a:r>
            <a:r>
              <a:rPr lang="ko-KR" altLang="en-US" sz="1700" dirty="0" smtClean="0">
                <a:solidFill>
                  <a:srgbClr val="222426"/>
                </a:solidFill>
                <a:latin typeface="-apple-system"/>
              </a:rPr>
              <a:t>때문</a:t>
            </a:r>
            <a:endParaRPr lang="en-US" altLang="ko-KR" sz="1700" b="0" i="0" dirty="0">
              <a:solidFill>
                <a:srgbClr val="222426"/>
              </a:solidFill>
              <a:effectLst/>
              <a:latin typeface="-apple-syste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75963" y="5004092"/>
            <a:ext cx="3199169" cy="1323439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Gram </a:t>
            </a:r>
            <a:r>
              <a:rPr lang="en-US" altLang="ko-KR" sz="1600" dirty="0" smtClean="0">
                <a:solidFill>
                  <a:srgbClr val="050505"/>
                </a:solidFill>
                <a:latin typeface="Segoe UI Historic" panose="020B0502040204020203" pitchFamily="34" charset="0"/>
              </a:rPr>
              <a:t>Matrix</a:t>
            </a:r>
            <a:r>
              <a:rPr lang="en-US" altLang="ko-KR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;</a:t>
            </a:r>
            <a:r>
              <a:rPr lang="ko-KR" altLang="en-US" sz="1600" dirty="0" smtClean="0">
                <a:solidFill>
                  <a:srgbClr val="050505"/>
                </a:solidFill>
                <a:latin typeface="Segoe UI Historic" panose="020B0502040204020203" pitchFamily="34" charset="0"/>
              </a:rPr>
              <a:t> 한 </a:t>
            </a:r>
            <a:r>
              <a:rPr lang="en-US" altLang="ko-KR" sz="1600" dirty="0" err="1">
                <a:solidFill>
                  <a:srgbClr val="050505"/>
                </a:solidFill>
                <a:latin typeface="Segoe UI Historic" panose="020B0502040204020203" pitchFamily="34" charset="0"/>
              </a:rPr>
              <a:t>Conv</a:t>
            </a:r>
            <a:r>
              <a:rPr lang="ko-KR" altLang="en-US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레이어 안에 있는 모든 </a:t>
            </a:r>
            <a:r>
              <a:rPr lang="ko-KR" altLang="en-US" sz="1600" dirty="0" err="1">
                <a:solidFill>
                  <a:srgbClr val="050505"/>
                </a:solidFill>
                <a:latin typeface="Segoe UI Historic" panose="020B0502040204020203" pitchFamily="34" charset="0"/>
              </a:rPr>
              <a:t>피쳐</a:t>
            </a:r>
            <a:r>
              <a:rPr lang="ko-KR" altLang="en-US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 벡터들의 </a:t>
            </a:r>
            <a:r>
              <a:rPr lang="ko-KR" altLang="en-US" sz="1600" dirty="0" smtClean="0">
                <a:solidFill>
                  <a:srgbClr val="050505"/>
                </a:solidFill>
                <a:latin typeface="Segoe UI Historic" panose="020B0502040204020203" pitchFamily="34" charset="0"/>
              </a:rPr>
              <a:t>내적</a:t>
            </a:r>
            <a:r>
              <a:rPr lang="en-US" altLang="ko-KR" sz="1600" dirty="0" smtClean="0">
                <a:solidFill>
                  <a:srgbClr val="050505"/>
                </a:solidFill>
                <a:latin typeface="Segoe UI Historic" panose="020B0502040204020203" pitchFamily="34" charset="0"/>
              </a:rPr>
              <a:t>. </a:t>
            </a:r>
            <a:r>
              <a:rPr lang="ko-KR" altLang="en-US" sz="1600" dirty="0" smtClean="0">
                <a:solidFill>
                  <a:srgbClr val="050505"/>
                </a:solidFill>
                <a:latin typeface="Segoe UI Historic" panose="020B0502040204020203" pitchFamily="34" charset="0"/>
              </a:rPr>
              <a:t>하나의 </a:t>
            </a:r>
            <a:r>
              <a:rPr lang="ko-KR" altLang="en-US" sz="1600" dirty="0" err="1">
                <a:solidFill>
                  <a:srgbClr val="050505"/>
                </a:solidFill>
                <a:latin typeface="Segoe UI Historic" panose="020B0502040204020203" pitchFamily="34" charset="0"/>
              </a:rPr>
              <a:t>피쳐가</a:t>
            </a:r>
            <a:r>
              <a:rPr lang="ko-KR" altLang="en-US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 다른 </a:t>
            </a:r>
            <a:r>
              <a:rPr lang="ko-KR" altLang="en-US" sz="1600" dirty="0" err="1">
                <a:solidFill>
                  <a:srgbClr val="050505"/>
                </a:solidFill>
                <a:latin typeface="Segoe UI Historic" panose="020B0502040204020203" pitchFamily="34" charset="0"/>
              </a:rPr>
              <a:t>피쳐와</a:t>
            </a:r>
            <a:r>
              <a:rPr lang="ko-KR" altLang="en-US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 </a:t>
            </a:r>
            <a:r>
              <a:rPr lang="ko-KR" altLang="en-US" sz="1600" dirty="0" smtClean="0">
                <a:solidFill>
                  <a:srgbClr val="050505"/>
                </a:solidFill>
                <a:latin typeface="Segoe UI Historic" panose="020B0502040204020203" pitchFamily="34" charset="0"/>
              </a:rPr>
              <a:t>얼마나 </a:t>
            </a:r>
            <a:r>
              <a:rPr lang="ko-KR" altLang="en-US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비슷하고 다른지를 나타내는 </a:t>
            </a:r>
            <a:r>
              <a:rPr lang="ko-KR" altLang="en-US" sz="1600" dirty="0" err="1" smtClean="0">
                <a:solidFill>
                  <a:srgbClr val="050505"/>
                </a:solidFill>
                <a:latin typeface="Segoe UI Historic" panose="020B0502040204020203" pitchFamily="34" charset="0"/>
              </a:rPr>
              <a:t>내적공간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603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910"/>
    </mc:Choice>
    <mc:Fallback xmlns="">
      <p:transition spd="slow" advTm="27791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A Neural Algorithm of Artistic Style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54181" y="1235605"/>
            <a:ext cx="10426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Content </a:t>
            </a:r>
            <a:r>
              <a:rPr lang="en-US" altLang="ko-KR" dirty="0"/>
              <a:t>image</a:t>
            </a:r>
            <a:r>
              <a:rPr lang="ko-KR" altLang="en-US" dirty="0"/>
              <a:t>와 </a:t>
            </a:r>
            <a:r>
              <a:rPr lang="en-US" altLang="ko-KR" dirty="0"/>
              <a:t>Style image</a:t>
            </a:r>
            <a:r>
              <a:rPr lang="ko-KR" altLang="en-US" dirty="0"/>
              <a:t>가 주어졌을 때</a:t>
            </a:r>
            <a:r>
              <a:rPr lang="en-US" altLang="ko-KR" dirty="0"/>
              <a:t>, </a:t>
            </a:r>
            <a:r>
              <a:rPr lang="ko-KR" altLang="en-US" dirty="0"/>
              <a:t>윤곽과 형태는 </a:t>
            </a:r>
            <a:r>
              <a:rPr lang="en-US" altLang="ko-KR" dirty="0"/>
              <a:t>Content image</a:t>
            </a:r>
            <a:r>
              <a:rPr lang="ko-KR" altLang="en-US" dirty="0"/>
              <a:t>와 유사하게 보존하면서 </a:t>
            </a:r>
            <a:r>
              <a:rPr lang="ko-KR" altLang="en-US" dirty="0" err="1"/>
              <a:t>텍스쳐나</a:t>
            </a:r>
            <a:r>
              <a:rPr lang="ko-KR" altLang="en-US" dirty="0"/>
              <a:t> 스타일만 원하는 </a:t>
            </a:r>
            <a:r>
              <a:rPr lang="en-US" altLang="ko-KR" dirty="0"/>
              <a:t>Style image</a:t>
            </a:r>
            <a:r>
              <a:rPr lang="ko-KR" altLang="en-US" dirty="0"/>
              <a:t>와 유사하게 바꾸는 </a:t>
            </a:r>
            <a:r>
              <a:rPr lang="ko-KR" altLang="en-US" dirty="0" smtClean="0"/>
              <a:t>것</a:t>
            </a:r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90" y="2109178"/>
            <a:ext cx="7032653" cy="23116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710" y="4529046"/>
            <a:ext cx="5276850" cy="6096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60516" y="5139769"/>
            <a:ext cx="691896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/>
              <a:t> </a:t>
            </a:r>
            <a:r>
              <a:rPr lang="ko-KR" altLang="en-US" sz="1700" dirty="0" err="1"/>
              <a:t>optimization</a:t>
            </a:r>
            <a:r>
              <a:rPr lang="ko-KR" altLang="en-US" sz="1700" dirty="0"/>
              <a:t> </a:t>
            </a:r>
            <a:r>
              <a:rPr lang="ko-KR" altLang="en-US" sz="1700" dirty="0" err="1" smtClean="0"/>
              <a:t>problem</a:t>
            </a:r>
            <a:r>
              <a:rPr lang="en-US" altLang="ko-KR" sz="1700" dirty="0" smtClean="0"/>
              <a:t>)</a:t>
            </a:r>
            <a:endParaRPr lang="ko-KR" altLang="en-US" sz="1700" dirty="0"/>
          </a:p>
          <a:p>
            <a:r>
              <a:rPr lang="en-US" altLang="ko-KR" sz="1700" dirty="0" smtClean="0"/>
              <a:t>- </a:t>
            </a:r>
            <a:r>
              <a:rPr lang="ko-KR" altLang="en-US" sz="1700" dirty="0" err="1" smtClean="0"/>
              <a:t>loss</a:t>
            </a:r>
            <a:r>
              <a:rPr lang="ko-KR" altLang="en-US" sz="1700" dirty="0" smtClean="0"/>
              <a:t> </a:t>
            </a:r>
            <a:r>
              <a:rPr lang="ko-KR" altLang="en-US" sz="1700" dirty="0" err="1"/>
              <a:t>function</a:t>
            </a:r>
            <a:r>
              <a:rPr lang="ko-KR" altLang="en-US" sz="1700" dirty="0"/>
              <a:t> </a:t>
            </a:r>
            <a:r>
              <a:rPr lang="ko-KR" altLang="en-US" sz="1700" dirty="0" err="1"/>
              <a:t>Lcontent</a:t>
            </a:r>
            <a:r>
              <a:rPr lang="ko-KR" altLang="en-US" sz="1700" dirty="0"/>
              <a:t>(</a:t>
            </a:r>
            <a:r>
              <a:rPr lang="ko-KR" altLang="en-US" sz="1700" dirty="0" err="1"/>
              <a:t>x,A</a:t>
            </a:r>
            <a:r>
              <a:rPr lang="ko-KR" altLang="en-US" sz="1700" dirty="0"/>
              <a:t>)와 </a:t>
            </a:r>
            <a:r>
              <a:rPr lang="ko-KR" altLang="en-US" sz="1700" dirty="0" err="1"/>
              <a:t>x와</a:t>
            </a:r>
            <a:r>
              <a:rPr lang="ko-KR" altLang="en-US" sz="1700" dirty="0"/>
              <a:t> </a:t>
            </a:r>
            <a:r>
              <a:rPr lang="ko-KR" altLang="en-US" sz="1700" dirty="0" err="1"/>
              <a:t>B</a:t>
            </a:r>
            <a:r>
              <a:rPr lang="ko-KR" altLang="en-US" sz="1700" dirty="0"/>
              <a:t> 간의 </a:t>
            </a:r>
            <a:r>
              <a:rPr lang="ko-KR" altLang="en-US" sz="1700" dirty="0" err="1"/>
              <a:t>style이</a:t>
            </a:r>
            <a:r>
              <a:rPr lang="ko-KR" altLang="en-US" sz="1700" dirty="0"/>
              <a:t> 얼마나 다른지 표현하는 </a:t>
            </a:r>
            <a:r>
              <a:rPr lang="ko-KR" altLang="en-US" sz="1700" dirty="0" err="1"/>
              <a:t>loss</a:t>
            </a:r>
            <a:r>
              <a:rPr lang="ko-KR" altLang="en-US" sz="1700" dirty="0"/>
              <a:t> </a:t>
            </a:r>
            <a:r>
              <a:rPr lang="ko-KR" altLang="en-US" sz="1700" dirty="0" err="1"/>
              <a:t>function</a:t>
            </a:r>
            <a:r>
              <a:rPr lang="ko-KR" altLang="en-US" sz="1700" dirty="0"/>
              <a:t> </a:t>
            </a:r>
            <a:r>
              <a:rPr lang="ko-KR" altLang="en-US" sz="1700" dirty="0" smtClean="0"/>
              <a:t> </a:t>
            </a:r>
            <a:r>
              <a:rPr lang="ko-KR" altLang="en-US" sz="1700" dirty="0" err="1" smtClean="0"/>
              <a:t>Lstyle</a:t>
            </a:r>
            <a:r>
              <a:rPr lang="ko-KR" altLang="en-US" sz="1700" dirty="0" smtClean="0"/>
              <a:t>(</a:t>
            </a:r>
            <a:r>
              <a:rPr lang="ko-KR" altLang="en-US" sz="1700" dirty="0" err="1" smtClean="0"/>
              <a:t>x,A</a:t>
            </a:r>
            <a:r>
              <a:rPr lang="ko-KR" altLang="en-US" sz="1700" dirty="0"/>
              <a:t>)를 </a:t>
            </a:r>
            <a:r>
              <a:rPr lang="ko-KR" altLang="en-US" sz="1700" dirty="0" err="1"/>
              <a:t>minimize하는</a:t>
            </a:r>
            <a:r>
              <a:rPr lang="ko-KR" altLang="en-US" sz="1700" dirty="0"/>
              <a:t> </a:t>
            </a:r>
            <a:r>
              <a:rPr lang="ko-KR" altLang="en-US" sz="1700" dirty="0" err="1"/>
              <a:t>x를</a:t>
            </a:r>
            <a:r>
              <a:rPr lang="ko-KR" altLang="en-US" sz="1700" dirty="0"/>
              <a:t> 찾는 </a:t>
            </a:r>
            <a:r>
              <a:rPr lang="ko-KR" altLang="en-US" sz="1700" dirty="0" smtClean="0"/>
              <a:t>것</a:t>
            </a:r>
            <a:endParaRPr lang="en-US" altLang="ko-KR" sz="1700" dirty="0" smtClean="0"/>
          </a:p>
          <a:p>
            <a:r>
              <a:rPr lang="en-US" altLang="ko-KR" sz="1700" dirty="0" smtClean="0"/>
              <a:t>- Total cost; </a:t>
            </a:r>
            <a:r>
              <a:rPr lang="ko-KR" altLang="en-US" sz="1700" dirty="0" smtClean="0"/>
              <a:t>기존에 </a:t>
            </a:r>
            <a:r>
              <a:rPr lang="ko-KR" altLang="en-US" sz="1700" dirty="0"/>
              <a:t>구한 </a:t>
            </a:r>
            <a:r>
              <a:rPr lang="en-US" altLang="ko-KR" sz="1700" dirty="0"/>
              <a:t>content, style cost</a:t>
            </a:r>
            <a:r>
              <a:rPr lang="ko-KR" altLang="en-US" sz="1700" dirty="0"/>
              <a:t>에 특정 </a:t>
            </a:r>
            <a:r>
              <a:rPr lang="ko-KR" altLang="en-US" sz="1700" dirty="0" err="1"/>
              <a:t>상수값</a:t>
            </a:r>
            <a:r>
              <a:rPr lang="en-US" altLang="ko-KR" sz="1700" dirty="0"/>
              <a:t>(alpha, beta)</a:t>
            </a:r>
            <a:r>
              <a:rPr lang="ko-KR" altLang="en-US" sz="1700" dirty="0"/>
              <a:t>을 곱한 후 더하여 </a:t>
            </a:r>
            <a:r>
              <a:rPr lang="ko-KR" altLang="en-US" sz="1700" dirty="0" smtClean="0"/>
              <a:t>계산한다</a:t>
            </a:r>
            <a:r>
              <a:rPr lang="en-US" altLang="ko-KR" sz="17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626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56"/>
    </mc:Choice>
    <mc:Fallback xmlns="">
      <p:transition spd="slow" advTm="11645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Algorithm Concept</a:t>
            </a:r>
          </a:p>
        </p:txBody>
      </p:sp>
      <p:pic>
        <p:nvPicPr>
          <p:cNvPr id="2050" name="Picture 2" descr="https://user-images.githubusercontent.com/47182864/74012374-7481ac00-49cd-11ea-94ac-52d43aaab9c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03" y="1049213"/>
            <a:ext cx="10699749" cy="534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7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92"/>
    </mc:Choice>
    <mc:Fallback xmlns="">
      <p:transition spd="slow" advTm="9399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Optimization Problem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2" y="1166098"/>
            <a:ext cx="6128582" cy="51183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3" y="1199383"/>
            <a:ext cx="5259185" cy="26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1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13"/>
    </mc:Choice>
    <mc:Fallback xmlns="">
      <p:transition spd="slow" advTm="22701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Optimization Problem</a:t>
            </a:r>
          </a:p>
        </p:txBody>
      </p:sp>
      <p:pic>
        <p:nvPicPr>
          <p:cNvPr id="3074" name="Picture 2" descr="https://user-images.githubusercontent.com/47182864/74012409-87947c00-49cd-11ea-8eb1-24a954c5be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14" y="1166450"/>
            <a:ext cx="10569575" cy="52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10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17"/>
    </mc:Choice>
    <mc:Fallback xmlns="">
      <p:transition spd="slow" advTm="7371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Optimization Problem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50" y="1244657"/>
            <a:ext cx="112490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3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01"/>
    </mc:Choice>
    <mc:Fallback xmlns="">
      <p:transition spd="slow" advTm="10720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4E1485-0760-4ABF-A612-28A97B86DF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65EBD3-98B5-4FD2-8FAF-5D4022A9F7F4}">
  <ds:schemaRefs>
    <ds:schemaRef ds:uri="http://purl.org/dc/terms/"/>
    <ds:schemaRef ds:uri="71af3243-3dd4-4a8d-8c0d-dd76da1f02a5"/>
    <ds:schemaRef ds:uri="http://purl.org/dc/elements/1.1/"/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55813238-AF3D-40EB-A3A4-550AB8513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관광 디자인</Template>
  <TotalTime>0</TotalTime>
  <Words>454</Words>
  <Application>Microsoft Office PowerPoint</Application>
  <PresentationFormat>와이드스크린</PresentationFormat>
  <Paragraphs>80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-apple-system</vt:lpstr>
      <vt:lpstr>Nanum Gothic</vt:lpstr>
      <vt:lpstr>Noto Sans</vt:lpstr>
      <vt:lpstr>맑은 고딕</vt:lpstr>
      <vt:lpstr>Arial</vt:lpstr>
      <vt:lpstr>Corbel</vt:lpstr>
      <vt:lpstr>Segoe UI Historic</vt:lpstr>
      <vt:lpstr>기본</vt:lpstr>
      <vt:lpstr>가천대 회화〮조소과 AI 특강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2021-06-18T22:33:48Z</dcterms:created>
  <dcterms:modified xsi:type="dcterms:W3CDTF">2021-06-22T23:59:22Z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